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3" r:id="rId4"/>
    <p:sldId id="267" r:id="rId5"/>
    <p:sldId id="258" r:id="rId6"/>
    <p:sldId id="268" r:id="rId7"/>
    <p:sldId id="269" r:id="rId8"/>
    <p:sldId id="259" r:id="rId9"/>
    <p:sldId id="260" r:id="rId10"/>
    <p:sldId id="273" r:id="rId11"/>
    <p:sldId id="265" r:id="rId12"/>
    <p:sldId id="271" r:id="rId13"/>
    <p:sldId id="270" r:id="rId14"/>
    <p:sldId id="272" r:id="rId15"/>
    <p:sldId id="264"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F8BE-A669-4F2E-3EE2-F903E7385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0477C9-F5BA-B31E-8318-69CC0957B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23A234-C3E3-4CEF-7FD8-16991D6665EB}"/>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7565AD1C-7D63-011C-A5B1-84CDA4D3D6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6EEC2C-FFB9-A45D-A7EE-05D2B10D2176}"/>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2357484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5D75-9D74-D4E6-6375-01FF6C8669B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DE71ADB-2CAC-905D-E96E-063FC355CB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37C541-C5E2-7AB8-5BDF-CAFD11353FE1}"/>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FBB2CDD7-4A6F-8910-562D-71845F4D96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2CD4CD-0B6B-3154-390F-072BD9518638}"/>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71244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25956C-E071-303B-AECF-0FF4971BFE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C7B4D4-0DD4-B386-D01C-A9DBBCBD2D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83AE29-394B-2460-84A5-4200FC45DA71}"/>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83649B43-7AB1-883E-09F9-C372593E36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2029C5-90A4-07FE-19C7-5CD3DBC229A7}"/>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2651204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B022-AFC8-4EC9-47EB-BC81903CE8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829D56-F06A-63B9-6A04-7E9F190C8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1BABBC-B1AC-1639-558C-43DD0E87E073}"/>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A4289293-A495-BBD6-8B28-16609B77C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1E757F-69E0-1D37-1E73-FBB054C31370}"/>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2136009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7B58-782D-85A3-4E88-5356BD237A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C559D0C-B48B-E223-F188-F6DB58675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490B8-0068-9199-7579-FC31DD164F2B}"/>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BB59A010-B01A-F5CD-EC01-FBE6955986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12F945-5D2F-B05D-5847-678A329E9D05}"/>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3395352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529D-1080-B880-099B-11450A5560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9993E8-EEFF-6FFF-5C7B-E3DE0B2C48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D79CBB7-52ED-EC78-ACA7-E39536F04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CF29F1D-319B-E52D-9C24-810BD1F5081E}"/>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6" name="Footer Placeholder 5">
            <a:extLst>
              <a:ext uri="{FF2B5EF4-FFF2-40B4-BE49-F238E27FC236}">
                <a16:creationId xmlns:a16="http://schemas.microsoft.com/office/drawing/2014/main" id="{978DAA0F-722D-032A-D68E-82F741345F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63D6DC-6A4F-C0E3-7EFC-2C1FF79E182F}"/>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2393390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E5F9-BD3F-C43B-2AEA-B75D8C21F0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07F935-9E1A-3C9D-44C0-934BCD66A6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9BBAB2-C45C-897B-3E78-A50EE8E6F6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8B18594-C143-670C-C13B-96829D22D4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49269F-56D2-CF1B-A463-BE0AAF942F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F579ED7-9974-5257-6D91-0ADD799F8BA3}"/>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8" name="Footer Placeholder 7">
            <a:extLst>
              <a:ext uri="{FF2B5EF4-FFF2-40B4-BE49-F238E27FC236}">
                <a16:creationId xmlns:a16="http://schemas.microsoft.com/office/drawing/2014/main" id="{2F9C21F2-654D-166D-53CE-FED561EA41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8FD15A6-C71A-54D4-065A-38EC16F5C278}"/>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3968065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A9C7-20F5-EB69-4DD0-7CF99BBB38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BBA2DA-A79F-D291-D172-FE3D5B94FF07}"/>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4" name="Footer Placeholder 3">
            <a:extLst>
              <a:ext uri="{FF2B5EF4-FFF2-40B4-BE49-F238E27FC236}">
                <a16:creationId xmlns:a16="http://schemas.microsoft.com/office/drawing/2014/main" id="{16C4B6F4-2B04-161B-9192-4178A2A1C1A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8E6765-94CE-2F81-B1AA-B4DA15C76C5F}"/>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410241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498B1-469B-CB35-EA1D-8B55B169E4E0}"/>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3" name="Footer Placeholder 2">
            <a:extLst>
              <a:ext uri="{FF2B5EF4-FFF2-40B4-BE49-F238E27FC236}">
                <a16:creationId xmlns:a16="http://schemas.microsoft.com/office/drawing/2014/main" id="{6D926D39-787F-1065-E5EE-CFCD193F36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9D1B368-17B3-76FD-1D6C-D474212231BD}"/>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337927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6B5E-3B9B-3C20-7645-60F2BF06C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A132E5A-5AEB-F192-771D-AB73A8E11E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CA50A84-A73B-775E-9909-9F0CFFB9A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5B5F0-6B81-CB49-7C70-E676AF0424B1}"/>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6" name="Footer Placeholder 5">
            <a:extLst>
              <a:ext uri="{FF2B5EF4-FFF2-40B4-BE49-F238E27FC236}">
                <a16:creationId xmlns:a16="http://schemas.microsoft.com/office/drawing/2014/main" id="{B4B850F4-F9A9-8FAE-100D-05B01D03AB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0A24EE-1ED6-E5A9-8387-1AD7137F06D6}"/>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352355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524FD-A004-7E59-60D4-0C03312483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A91EFAD-E34F-A965-3721-AD21D67CD0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028ADA8-E3EB-152F-CAFE-FC143BBC8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37302-8D18-7BDD-606E-7FDDB055CBF0}"/>
              </a:ext>
            </a:extLst>
          </p:cNvPr>
          <p:cNvSpPr>
            <a:spLocks noGrp="1"/>
          </p:cNvSpPr>
          <p:nvPr>
            <p:ph type="dt" sz="half" idx="10"/>
          </p:nvPr>
        </p:nvSpPr>
        <p:spPr/>
        <p:txBody>
          <a:bodyPr/>
          <a:lstStyle/>
          <a:p>
            <a:fld id="{54394D50-CC99-429E-8462-6EFB57D0D02C}" type="datetimeFigureOut">
              <a:rPr lang="en-GB" smtClean="0"/>
              <a:t>04/10/2023</a:t>
            </a:fld>
            <a:endParaRPr lang="en-GB"/>
          </a:p>
        </p:txBody>
      </p:sp>
      <p:sp>
        <p:nvSpPr>
          <p:cNvPr id="6" name="Footer Placeholder 5">
            <a:extLst>
              <a:ext uri="{FF2B5EF4-FFF2-40B4-BE49-F238E27FC236}">
                <a16:creationId xmlns:a16="http://schemas.microsoft.com/office/drawing/2014/main" id="{1972E814-A941-AA64-F563-DC7AA9FBB4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13BBB1-5777-5203-AEFE-F648A9CAB78F}"/>
              </a:ext>
            </a:extLst>
          </p:cNvPr>
          <p:cNvSpPr>
            <a:spLocks noGrp="1"/>
          </p:cNvSpPr>
          <p:nvPr>
            <p:ph type="sldNum" sz="quarter" idx="12"/>
          </p:nvPr>
        </p:nvSpPr>
        <p:spPr/>
        <p:txBody>
          <a:bodyPr/>
          <a:lstStyle/>
          <a:p>
            <a:fld id="{156B593F-4960-441E-ABC8-EFF73A4A059C}" type="slidenum">
              <a:rPr lang="en-GB" smtClean="0"/>
              <a:t>‹#›</a:t>
            </a:fld>
            <a:endParaRPr lang="en-GB"/>
          </a:p>
        </p:txBody>
      </p:sp>
    </p:spTree>
    <p:extLst>
      <p:ext uri="{BB962C8B-B14F-4D97-AF65-F5344CB8AC3E}">
        <p14:creationId xmlns:p14="http://schemas.microsoft.com/office/powerpoint/2010/main" val="63221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C4A142-11D4-5894-F3E4-179E52674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7E1CDC-760D-E5E3-ECC2-3FF767A1D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78DAA5-6185-987E-BA7D-6653FB569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94D50-CC99-429E-8462-6EFB57D0D02C}" type="datetimeFigureOut">
              <a:rPr lang="en-GB" smtClean="0"/>
              <a:t>04/10/2023</a:t>
            </a:fld>
            <a:endParaRPr lang="en-GB"/>
          </a:p>
        </p:txBody>
      </p:sp>
      <p:sp>
        <p:nvSpPr>
          <p:cNvPr id="5" name="Footer Placeholder 4">
            <a:extLst>
              <a:ext uri="{FF2B5EF4-FFF2-40B4-BE49-F238E27FC236}">
                <a16:creationId xmlns:a16="http://schemas.microsoft.com/office/drawing/2014/main" id="{74DB5131-25C1-6932-FE3A-89B25624B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237B412-2353-3165-F255-9BC58F4152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B593F-4960-441E-ABC8-EFF73A4A059C}" type="slidenum">
              <a:rPr lang="en-GB" smtClean="0"/>
              <a:t>‹#›</a:t>
            </a:fld>
            <a:endParaRPr lang="en-GB"/>
          </a:p>
        </p:txBody>
      </p:sp>
    </p:spTree>
    <p:extLst>
      <p:ext uri="{BB962C8B-B14F-4D97-AF65-F5344CB8AC3E}">
        <p14:creationId xmlns:p14="http://schemas.microsoft.com/office/powerpoint/2010/main" val="2152761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lassic.minecraft.net/?join=axr9e-RzuTg8p9e7"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0"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2EFB54FB-CD72-6F79-A000-F761CE6AF5E3}"/>
              </a:ext>
            </a:extLst>
          </p:cNvPr>
          <p:cNvSpPr>
            <a:spLocks noGrp="1"/>
          </p:cNvSpPr>
          <p:nvPr>
            <p:ph type="ctrTitle"/>
          </p:nvPr>
        </p:nvSpPr>
        <p:spPr>
          <a:xfrm>
            <a:off x="838199" y="1120676"/>
            <a:ext cx="7021513" cy="2308324"/>
          </a:xfrm>
        </p:spPr>
        <p:txBody>
          <a:bodyPr>
            <a:normAutofit/>
          </a:bodyPr>
          <a:lstStyle/>
          <a:p>
            <a:pPr algn="l"/>
            <a:r>
              <a:rPr lang="en-GB" sz="7200">
                <a:solidFill>
                  <a:schemeClr val="bg1"/>
                </a:solidFill>
              </a:rPr>
              <a:t>Minecraft Classic Review</a:t>
            </a:r>
          </a:p>
        </p:txBody>
      </p:sp>
      <p:sp>
        <p:nvSpPr>
          <p:cNvPr id="3" name="Subtitle 2">
            <a:extLst>
              <a:ext uri="{FF2B5EF4-FFF2-40B4-BE49-F238E27FC236}">
                <a16:creationId xmlns:a16="http://schemas.microsoft.com/office/drawing/2014/main" id="{813AD277-1B71-853E-BD7E-084E7D10A9E9}"/>
              </a:ext>
            </a:extLst>
          </p:cNvPr>
          <p:cNvSpPr>
            <a:spLocks noGrp="1"/>
          </p:cNvSpPr>
          <p:nvPr>
            <p:ph type="subTitle" idx="1"/>
          </p:nvPr>
        </p:nvSpPr>
        <p:spPr>
          <a:xfrm>
            <a:off x="835024" y="3809999"/>
            <a:ext cx="7025753" cy="1012778"/>
          </a:xfrm>
        </p:spPr>
        <p:txBody>
          <a:bodyPr>
            <a:normAutofit/>
          </a:bodyPr>
          <a:lstStyle/>
          <a:p>
            <a:pPr algn="l"/>
            <a:r>
              <a:rPr lang="en-GB">
                <a:solidFill>
                  <a:schemeClr val="bg1"/>
                </a:solidFill>
              </a:rPr>
              <a:t>James Bland</a:t>
            </a:r>
          </a:p>
        </p:txBody>
      </p:sp>
    </p:spTree>
    <p:extLst>
      <p:ext uri="{BB962C8B-B14F-4D97-AF65-F5344CB8AC3E}">
        <p14:creationId xmlns:p14="http://schemas.microsoft.com/office/powerpoint/2010/main" val="160164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13" name="Oval 1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621D6-7818-C6C8-0EDE-FC877CF3CA12}"/>
              </a:ext>
            </a:extLst>
          </p:cNvPr>
          <p:cNvSpPr>
            <a:spLocks noGrp="1"/>
          </p:cNvSpPr>
          <p:nvPr>
            <p:ph type="title"/>
          </p:nvPr>
        </p:nvSpPr>
        <p:spPr>
          <a:xfrm>
            <a:off x="5644751" y="568517"/>
            <a:ext cx="6161004" cy="886379"/>
          </a:xfrm>
        </p:spPr>
        <p:txBody>
          <a:bodyPr>
            <a:normAutofit/>
          </a:bodyPr>
          <a:lstStyle/>
          <a:p>
            <a:r>
              <a:rPr lang="en-GB">
                <a:solidFill>
                  <a:schemeClr val="bg1"/>
                </a:solidFill>
              </a:rPr>
              <a:t>Sounds</a:t>
            </a:r>
          </a:p>
        </p:txBody>
      </p:sp>
      <p:grpSp>
        <p:nvGrpSpPr>
          <p:cNvPr id="18" name="Group 17">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7" name="Graphic 6" descr="Volume">
            <a:extLst>
              <a:ext uri="{FF2B5EF4-FFF2-40B4-BE49-F238E27FC236}">
                <a16:creationId xmlns:a16="http://schemas.microsoft.com/office/drawing/2014/main" id="{734E77D0-63B9-6853-B8E1-4E945AE1A3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077" y="1864214"/>
            <a:ext cx="3217333" cy="3217333"/>
          </a:xfrm>
          <a:prstGeom prst="rect">
            <a:avLst/>
          </a:prstGeom>
        </p:spPr>
      </p:pic>
      <p:sp>
        <p:nvSpPr>
          <p:cNvPr id="3" name="Content Placeholder 2">
            <a:extLst>
              <a:ext uri="{FF2B5EF4-FFF2-40B4-BE49-F238E27FC236}">
                <a16:creationId xmlns:a16="http://schemas.microsoft.com/office/drawing/2014/main" id="{CA59D5D4-6859-7BC3-9E5A-FE46729EE888}"/>
              </a:ext>
            </a:extLst>
          </p:cNvPr>
          <p:cNvSpPr>
            <a:spLocks noGrp="1"/>
          </p:cNvSpPr>
          <p:nvPr>
            <p:ph idx="1"/>
          </p:nvPr>
        </p:nvSpPr>
        <p:spPr>
          <a:xfrm>
            <a:off x="6234868" y="1820369"/>
            <a:ext cx="5217173" cy="4351338"/>
          </a:xfrm>
        </p:spPr>
        <p:txBody>
          <a:bodyPr>
            <a:normAutofit/>
          </a:bodyPr>
          <a:lstStyle/>
          <a:p>
            <a:r>
              <a:rPr lang="en-GB">
                <a:solidFill>
                  <a:schemeClr val="bg1"/>
                </a:solidFill>
              </a:rPr>
              <a:t>The game has sounds for breaking blocks, however no sounds for placing them or walking.</a:t>
            </a:r>
          </a:p>
          <a:p>
            <a:endParaRPr lang="en-GB">
              <a:solidFill>
                <a:schemeClr val="bg1"/>
              </a:solidFill>
            </a:endParaRPr>
          </a:p>
          <a:p>
            <a:r>
              <a:rPr lang="en-GB">
                <a:solidFill>
                  <a:schemeClr val="bg1"/>
                </a:solidFill>
              </a:rPr>
              <a:t>The game should have sounds for placing blocks and walking </a:t>
            </a:r>
            <a:r>
              <a:rPr lang="en-GB">
                <a:solidFill>
                  <a:schemeClr val="bg1"/>
                </a:solidFill>
                <a:sym typeface="Wingdings" panose="05000000000000000000" pitchFamily="2" charset="2"/>
              </a:rPr>
              <a:t></a:t>
            </a:r>
            <a:endParaRPr lang="en-GB">
              <a:solidFill>
                <a:schemeClr val="bg1"/>
              </a:solidFill>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233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42492-B672-A9F8-A97E-D09D3E3E0B7B}"/>
              </a:ext>
            </a:extLst>
          </p:cNvPr>
          <p:cNvSpPr>
            <a:spLocks noGrp="1"/>
          </p:cNvSpPr>
          <p:nvPr>
            <p:ph type="title"/>
          </p:nvPr>
        </p:nvSpPr>
        <p:spPr>
          <a:xfrm>
            <a:off x="1102368" y="1877492"/>
            <a:ext cx="4030132" cy="3215373"/>
          </a:xfrm>
        </p:spPr>
        <p:txBody>
          <a:bodyPr>
            <a:normAutofit/>
          </a:bodyPr>
          <a:lstStyle/>
          <a:p>
            <a:pPr algn="ctr"/>
            <a:r>
              <a:rPr lang="en-GB">
                <a:solidFill>
                  <a:schemeClr val="bg1"/>
                </a:solidFill>
              </a:rPr>
              <a:t>Under the hood</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AB0FAC8-D02E-CB80-5C1A-2426A03F6C33}"/>
              </a:ext>
            </a:extLst>
          </p:cNvPr>
          <p:cNvSpPr>
            <a:spLocks noGrp="1"/>
          </p:cNvSpPr>
          <p:nvPr>
            <p:ph idx="1"/>
          </p:nvPr>
        </p:nvSpPr>
        <p:spPr>
          <a:xfrm>
            <a:off x="6234868" y="1130846"/>
            <a:ext cx="5217173" cy="4351338"/>
          </a:xfrm>
        </p:spPr>
        <p:txBody>
          <a:bodyPr>
            <a:normAutofit/>
          </a:bodyPr>
          <a:lstStyle/>
          <a:p>
            <a:r>
              <a:rPr lang="en-GB" dirty="0">
                <a:solidFill>
                  <a:schemeClr val="bg1"/>
                </a:solidFill>
              </a:rPr>
              <a:t>The game uses HTML, CSS and </a:t>
            </a:r>
            <a:r>
              <a:rPr lang="en-GB" dirty="0" err="1">
                <a:solidFill>
                  <a:schemeClr val="bg1"/>
                </a:solidFill>
              </a:rPr>
              <a:t>Javascript</a:t>
            </a:r>
            <a:endParaRPr lang="en-GB" dirty="0">
              <a:solidFill>
                <a:schemeClr val="bg1"/>
              </a:solidFill>
            </a:endParaRPr>
          </a:p>
          <a:p>
            <a:endParaRPr lang="en-GB" dirty="0">
              <a:solidFill>
                <a:schemeClr val="bg1"/>
              </a:solidFill>
            </a:endParaRPr>
          </a:p>
          <a:p>
            <a:r>
              <a:rPr lang="en-GB" dirty="0">
                <a:solidFill>
                  <a:schemeClr val="bg1"/>
                </a:solidFill>
              </a:rPr>
              <a:t>After using the inspector to view the source code I have found that this game uses WEBGL for rendering its graphics as it appears over 100 times in the source code.</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05685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8BBABA3-534B-23AF-D8F3-199201659F53}"/>
              </a:ext>
            </a:extLst>
          </p:cNvPr>
          <p:cNvPicPr>
            <a:picLocks noChangeAspect="1"/>
          </p:cNvPicPr>
          <p:nvPr/>
        </p:nvPicPr>
        <p:blipFill rotWithShape="1">
          <a:blip r:embed="rId2"/>
          <a:srcRect l="27712" r="17496" b="-1"/>
          <a:stretch/>
        </p:blipFill>
        <p:spPr>
          <a:xfrm>
            <a:off x="2511713" y="3104705"/>
            <a:ext cx="3634674" cy="3217333"/>
          </a:xfrm>
          <a:prstGeom prst="rect">
            <a:avLst/>
          </a:prstGeom>
        </p:spPr>
      </p:pic>
      <p:grpSp>
        <p:nvGrpSpPr>
          <p:cNvPr id="14" name="Group 13">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5" name="Rectangle 14">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69B79-7F08-21F4-B4C7-A0736403294E}"/>
              </a:ext>
            </a:extLst>
          </p:cNvPr>
          <p:cNvSpPr>
            <a:spLocks noGrp="1"/>
          </p:cNvSpPr>
          <p:nvPr>
            <p:ph type="title"/>
          </p:nvPr>
        </p:nvSpPr>
        <p:spPr>
          <a:xfrm>
            <a:off x="740584" y="859808"/>
            <a:ext cx="3543197" cy="2878986"/>
          </a:xfrm>
        </p:spPr>
        <p:txBody>
          <a:bodyPr>
            <a:normAutofit/>
          </a:bodyPr>
          <a:lstStyle/>
          <a:p>
            <a:pPr algn="ctr"/>
            <a:r>
              <a:rPr lang="en-GB">
                <a:solidFill>
                  <a:schemeClr val="bg1"/>
                </a:solidFill>
              </a:rPr>
              <a:t>Under the hood</a:t>
            </a:r>
          </a:p>
        </p:txBody>
      </p:sp>
      <p:grpSp>
        <p:nvGrpSpPr>
          <p:cNvPr id="20"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21" name="Freeform: Shape 20">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9"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40" name="Freeform: Shape 39">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EC9778F7-D9FB-EE0A-0F8E-5EF654F7269C}"/>
              </a:ext>
            </a:extLst>
          </p:cNvPr>
          <p:cNvSpPr>
            <a:spLocks noGrp="1"/>
          </p:cNvSpPr>
          <p:nvPr>
            <p:ph idx="1"/>
          </p:nvPr>
        </p:nvSpPr>
        <p:spPr>
          <a:xfrm>
            <a:off x="6572070" y="1130846"/>
            <a:ext cx="4879971" cy="4351338"/>
          </a:xfrm>
        </p:spPr>
        <p:txBody>
          <a:bodyPr>
            <a:normAutofit/>
          </a:bodyPr>
          <a:lstStyle/>
          <a:p>
            <a:r>
              <a:rPr lang="en-GB" sz="1800" dirty="0">
                <a:solidFill>
                  <a:schemeClr val="bg1"/>
                </a:solidFill>
              </a:rPr>
              <a:t>This section of the source code indicates web sockets are likely used for the multiplayer of the game</a:t>
            </a:r>
          </a:p>
          <a:p>
            <a:endParaRPr lang="en-GB" sz="1800" dirty="0">
              <a:solidFill>
                <a:schemeClr val="bg1"/>
              </a:solidFill>
            </a:endParaRPr>
          </a:p>
          <a:p>
            <a:r>
              <a:rPr lang="en-GB" sz="1800" dirty="0" err="1">
                <a:solidFill>
                  <a:schemeClr val="bg1"/>
                </a:solidFill>
              </a:rPr>
              <a:t>Websockets</a:t>
            </a:r>
            <a:r>
              <a:rPr lang="en-GB" sz="1800" dirty="0">
                <a:solidFill>
                  <a:schemeClr val="bg1"/>
                </a:solidFill>
              </a:rPr>
              <a:t> allows an application to make 1 connection to another which stays open and can be used to pass small </a:t>
            </a:r>
            <a:r>
              <a:rPr lang="en-GB" sz="1800" dirty="0" err="1">
                <a:solidFill>
                  <a:schemeClr val="bg1"/>
                </a:solidFill>
              </a:rPr>
              <a:t>amounds</a:t>
            </a:r>
            <a:r>
              <a:rPr lang="en-GB" sz="1800" dirty="0">
                <a:solidFill>
                  <a:schemeClr val="bg1"/>
                </a:solidFill>
              </a:rPr>
              <a:t> of data forwards and backwards quickly allowing the movements of both clients to synch up.</a:t>
            </a:r>
          </a:p>
          <a:p>
            <a:endParaRPr lang="en-GB" sz="1800" dirty="0">
              <a:solidFill>
                <a:schemeClr val="bg1"/>
              </a:solidFill>
            </a:endParaRPr>
          </a:p>
          <a:p>
            <a:r>
              <a:rPr lang="en-GB" sz="1800" dirty="0">
                <a:solidFill>
                  <a:schemeClr val="bg1"/>
                </a:solidFill>
              </a:rPr>
              <a:t>It is unclear what socket library the game uses however socket.io would be a good choice if the game was being developed today</a:t>
            </a:r>
          </a:p>
        </p:txBody>
      </p:sp>
    </p:spTree>
    <p:extLst>
      <p:ext uri="{BB962C8B-B14F-4D97-AF65-F5344CB8AC3E}">
        <p14:creationId xmlns:p14="http://schemas.microsoft.com/office/powerpoint/2010/main" val="350499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37C5D32-D23A-969A-8179-2E8A7BCD3027}"/>
              </a:ext>
            </a:extLst>
          </p:cNvPr>
          <p:cNvSpPr>
            <a:spLocks noGrp="1"/>
          </p:cNvSpPr>
          <p:nvPr>
            <p:ph type="title"/>
          </p:nvPr>
        </p:nvSpPr>
        <p:spPr>
          <a:xfrm>
            <a:off x="838200" y="1391619"/>
            <a:ext cx="4905401" cy="4042196"/>
          </a:xfrm>
        </p:spPr>
        <p:txBody>
          <a:bodyPr>
            <a:normAutofit/>
          </a:bodyPr>
          <a:lstStyle/>
          <a:p>
            <a:pPr algn="ctr"/>
            <a:r>
              <a:rPr lang="en-GB">
                <a:solidFill>
                  <a:schemeClr val="bg1"/>
                </a:solidFill>
              </a:rPr>
              <a:t>Under the hood</a:t>
            </a:r>
          </a:p>
        </p:txBody>
      </p:sp>
      <p:sp>
        <p:nvSpPr>
          <p:cNvPr id="3" name="Content Placeholder 2">
            <a:extLst>
              <a:ext uri="{FF2B5EF4-FFF2-40B4-BE49-F238E27FC236}">
                <a16:creationId xmlns:a16="http://schemas.microsoft.com/office/drawing/2014/main" id="{AD665699-1CDD-BE6E-2DEB-E0B1B223BB63}"/>
              </a:ext>
            </a:extLst>
          </p:cNvPr>
          <p:cNvSpPr>
            <a:spLocks noGrp="1"/>
          </p:cNvSpPr>
          <p:nvPr>
            <p:ph idx="1"/>
          </p:nvPr>
        </p:nvSpPr>
        <p:spPr>
          <a:xfrm>
            <a:off x="6477270" y="1130846"/>
            <a:ext cx="4974771" cy="4351338"/>
          </a:xfrm>
        </p:spPr>
        <p:txBody>
          <a:bodyPr>
            <a:normAutofit/>
          </a:bodyPr>
          <a:lstStyle/>
          <a:p>
            <a:r>
              <a:rPr lang="en-GB" sz="2600" dirty="0">
                <a:solidFill>
                  <a:schemeClr val="bg1"/>
                </a:solidFill>
              </a:rPr>
              <a:t>Looking at the join code that you can send to your friends </a:t>
            </a:r>
            <a:r>
              <a:rPr lang="en-GB" sz="2600" dirty="0">
                <a:solidFill>
                  <a:schemeClr val="bg1"/>
                </a:solidFill>
                <a:hlinkClick r:id="rId2"/>
              </a:rPr>
              <a:t>https://classic.minecraft.net/?join=axr9e-RzuTg8p9e7</a:t>
            </a:r>
            <a:r>
              <a:rPr lang="en-GB" sz="2600" dirty="0">
                <a:solidFill>
                  <a:schemeClr val="bg1"/>
                </a:solidFill>
              </a:rPr>
              <a:t>” you can see that the </a:t>
            </a:r>
            <a:r>
              <a:rPr lang="en-GB" sz="2600" dirty="0" err="1">
                <a:solidFill>
                  <a:schemeClr val="bg1"/>
                </a:solidFill>
              </a:rPr>
              <a:t>url</a:t>
            </a:r>
            <a:r>
              <a:rPr lang="en-GB" sz="2600" dirty="0">
                <a:solidFill>
                  <a:schemeClr val="bg1"/>
                </a:solidFill>
              </a:rPr>
              <a:t> is being used to pass parameters ?join=</a:t>
            </a:r>
            <a:r>
              <a:rPr lang="en-GB" sz="2600" dirty="0" err="1">
                <a:solidFill>
                  <a:schemeClr val="bg1"/>
                </a:solidFill>
              </a:rPr>
              <a:t>somevalue</a:t>
            </a:r>
            <a:endParaRPr lang="en-GB" sz="2600" dirty="0">
              <a:solidFill>
                <a:schemeClr val="bg1"/>
              </a:solidFill>
            </a:endParaRPr>
          </a:p>
          <a:p>
            <a:endParaRPr lang="en-GB" sz="2600" dirty="0">
              <a:solidFill>
                <a:schemeClr val="bg1"/>
              </a:solidFill>
            </a:endParaRPr>
          </a:p>
          <a:p>
            <a:r>
              <a:rPr lang="en-GB" sz="2600" dirty="0">
                <a:solidFill>
                  <a:schemeClr val="bg1"/>
                </a:solidFill>
              </a:rPr>
              <a:t>In this case it is likely a socket room code which will be used to join the two players together</a:t>
            </a:r>
          </a:p>
        </p:txBody>
      </p:sp>
    </p:spTree>
    <p:extLst>
      <p:ext uri="{BB962C8B-B14F-4D97-AF65-F5344CB8AC3E}">
        <p14:creationId xmlns:p14="http://schemas.microsoft.com/office/powerpoint/2010/main" val="2085280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54" name="Oval 53">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Oval 56">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039FD-210E-D2C5-346C-6DD95B82A936}"/>
              </a:ext>
            </a:extLst>
          </p:cNvPr>
          <p:cNvSpPr>
            <a:spLocks noGrp="1"/>
          </p:cNvSpPr>
          <p:nvPr>
            <p:ph type="title"/>
          </p:nvPr>
        </p:nvSpPr>
        <p:spPr>
          <a:xfrm>
            <a:off x="5644751" y="568517"/>
            <a:ext cx="6161004" cy="886379"/>
          </a:xfrm>
        </p:spPr>
        <p:txBody>
          <a:bodyPr>
            <a:normAutofit/>
          </a:bodyPr>
          <a:lstStyle/>
          <a:p>
            <a:r>
              <a:rPr lang="en-GB">
                <a:solidFill>
                  <a:schemeClr val="bg1"/>
                </a:solidFill>
              </a:rPr>
              <a:t>Under the hood</a:t>
            </a:r>
          </a:p>
        </p:txBody>
      </p:sp>
      <p:grpSp>
        <p:nvGrpSpPr>
          <p:cNvPr id="59" name="Group 58">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0" name="Freeform: Shape 5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1" name="Freeform: Shape 6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5" name="Picture 4">
            <a:extLst>
              <a:ext uri="{FF2B5EF4-FFF2-40B4-BE49-F238E27FC236}">
                <a16:creationId xmlns:a16="http://schemas.microsoft.com/office/drawing/2014/main" id="{7DD55AB2-AB3A-8B99-D681-F6372F8E52ED}"/>
              </a:ext>
            </a:extLst>
          </p:cNvPr>
          <p:cNvPicPr>
            <a:picLocks noChangeAspect="1"/>
          </p:cNvPicPr>
          <p:nvPr/>
        </p:nvPicPr>
        <p:blipFill rotWithShape="1">
          <a:blip r:embed="rId2"/>
          <a:srcRect t="37068" b="51259"/>
          <a:stretch/>
        </p:blipFill>
        <p:spPr>
          <a:xfrm>
            <a:off x="23701" y="2840151"/>
            <a:ext cx="6161004" cy="843400"/>
          </a:xfrm>
          <a:prstGeom prst="rect">
            <a:avLst/>
          </a:prstGeom>
        </p:spPr>
      </p:pic>
      <p:sp>
        <p:nvSpPr>
          <p:cNvPr id="3" name="Content Placeholder 2">
            <a:extLst>
              <a:ext uri="{FF2B5EF4-FFF2-40B4-BE49-F238E27FC236}">
                <a16:creationId xmlns:a16="http://schemas.microsoft.com/office/drawing/2014/main" id="{FC2289CC-6711-B810-FA06-FAA6F373A510}"/>
              </a:ext>
            </a:extLst>
          </p:cNvPr>
          <p:cNvSpPr>
            <a:spLocks noGrp="1"/>
          </p:cNvSpPr>
          <p:nvPr>
            <p:ph idx="1"/>
          </p:nvPr>
        </p:nvSpPr>
        <p:spPr>
          <a:xfrm>
            <a:off x="6234868" y="1820369"/>
            <a:ext cx="5217173" cy="4351338"/>
          </a:xfrm>
        </p:spPr>
        <p:txBody>
          <a:bodyPr>
            <a:normAutofit/>
          </a:bodyPr>
          <a:lstStyle/>
          <a:p>
            <a:r>
              <a:rPr lang="en-GB" sz="2400" dirty="0">
                <a:solidFill>
                  <a:schemeClr val="bg1"/>
                </a:solidFill>
              </a:rPr>
              <a:t>The source code seems to use the Web Audio Api to play sounds</a:t>
            </a:r>
          </a:p>
          <a:p>
            <a:endParaRPr lang="en-GB" sz="2400" dirty="0">
              <a:solidFill>
                <a:schemeClr val="bg1"/>
              </a:solidFill>
            </a:endParaRPr>
          </a:p>
          <a:p>
            <a:r>
              <a:rPr lang="en-US" sz="2400" dirty="0">
                <a:solidFill>
                  <a:schemeClr val="bg1"/>
                </a:solidFill>
              </a:rPr>
              <a:t>“The Web Audio API provides a powerful and versatile system for controlling audio on the Web, allowing developers to choose audio sources, add effects to audio, create audio visualizations, apply spatial effects (such as panning) and much more.” - https://developer.mozilla.org/en-US/docs/Web/API/Web_Audio_API</a:t>
            </a:r>
            <a:endParaRPr lang="en-GB" sz="2400" dirty="0">
              <a:solidFill>
                <a:schemeClr val="bg1"/>
              </a:solidFill>
            </a:endParaRPr>
          </a:p>
        </p:txBody>
      </p:sp>
      <p:grpSp>
        <p:nvGrpSpPr>
          <p:cNvPr id="6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4" name="Freeform: Shape 6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982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video game&#10;&#10;Description automatically generated">
            <a:extLst>
              <a:ext uri="{FF2B5EF4-FFF2-40B4-BE49-F238E27FC236}">
                <a16:creationId xmlns:a16="http://schemas.microsoft.com/office/drawing/2014/main" id="{A1B4AD5D-9135-84AC-DBCA-CEA45D851EB7}"/>
              </a:ext>
            </a:extLst>
          </p:cNvPr>
          <p:cNvPicPr>
            <a:picLocks noChangeAspect="1"/>
          </p:cNvPicPr>
          <p:nvPr/>
        </p:nvPicPr>
        <p:blipFill rotWithShape="1">
          <a:blip r:embed="rId2">
            <a:extLst>
              <a:ext uri="{28A0092B-C50C-407E-A947-70E740481C1C}">
                <a14:useLocalDpi xmlns:a14="http://schemas.microsoft.com/office/drawing/2010/main" val="0"/>
              </a:ext>
            </a:extLst>
          </a:blip>
          <a:srcRect l="2629" t="11930" b="5916"/>
          <a:stretch/>
        </p:blipFill>
        <p:spPr>
          <a:xfrm>
            <a:off x="2308912" y="1404371"/>
            <a:ext cx="3787088" cy="1800136"/>
          </a:xfrm>
          <a:prstGeom prst="rect">
            <a:avLst/>
          </a:prstGeom>
        </p:spPr>
      </p:pic>
      <p:sp>
        <p:nvSpPr>
          <p:cNvPr id="14" name="Oval 13">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17" name="Oval 16">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Oval 19">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43CD9-19DB-2466-B49D-F46CE6C995AC}"/>
              </a:ext>
            </a:extLst>
          </p:cNvPr>
          <p:cNvSpPr>
            <a:spLocks noGrp="1"/>
          </p:cNvSpPr>
          <p:nvPr>
            <p:ph type="title"/>
          </p:nvPr>
        </p:nvSpPr>
        <p:spPr>
          <a:xfrm>
            <a:off x="702591" y="3404608"/>
            <a:ext cx="3520789" cy="2666087"/>
          </a:xfrm>
        </p:spPr>
        <p:txBody>
          <a:bodyPr>
            <a:normAutofit/>
          </a:bodyPr>
          <a:lstStyle/>
          <a:p>
            <a:pPr algn="ctr"/>
            <a:r>
              <a:rPr lang="en-GB" dirty="0">
                <a:solidFill>
                  <a:schemeClr val="bg1"/>
                </a:solidFill>
              </a:rPr>
              <a:t>Most enjoyable parts of the game</a:t>
            </a:r>
          </a:p>
        </p:txBody>
      </p:sp>
      <p:grpSp>
        <p:nvGrpSpPr>
          <p:cNvPr id="2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3" name="Freeform: Shape 2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6"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7" name="Freeform: Shape 26">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AA201655-5E8D-F1C2-7EEC-E750A047A9AF}"/>
              </a:ext>
            </a:extLst>
          </p:cNvPr>
          <p:cNvSpPr>
            <a:spLocks noGrp="1"/>
          </p:cNvSpPr>
          <p:nvPr>
            <p:ph idx="1"/>
          </p:nvPr>
        </p:nvSpPr>
        <p:spPr>
          <a:xfrm>
            <a:off x="6477270" y="1130846"/>
            <a:ext cx="4974771" cy="4351338"/>
          </a:xfrm>
        </p:spPr>
        <p:txBody>
          <a:bodyPr>
            <a:normAutofit/>
          </a:bodyPr>
          <a:lstStyle/>
          <a:p>
            <a:r>
              <a:rPr lang="en-GB">
                <a:solidFill>
                  <a:schemeClr val="bg1"/>
                </a:solidFill>
              </a:rPr>
              <a:t>I enjoyed making myself a house, the sandbox nature of the game is very appealing </a:t>
            </a:r>
          </a:p>
          <a:p>
            <a:endParaRPr lang="en-GB">
              <a:solidFill>
                <a:schemeClr val="bg1"/>
              </a:solidFill>
            </a:endParaRPr>
          </a:p>
        </p:txBody>
      </p:sp>
    </p:spTree>
    <p:extLst>
      <p:ext uri="{BB962C8B-B14F-4D97-AF65-F5344CB8AC3E}">
        <p14:creationId xmlns:p14="http://schemas.microsoft.com/office/powerpoint/2010/main" val="364743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Shape 205">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Shape 207">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Shape 209">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5E1A3-FD72-E8CC-FF00-7EB150FB2CC5}"/>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a:solidFill>
                  <a:schemeClr val="bg1"/>
                </a:solidFill>
                <a:latin typeface="+mj-lt"/>
                <a:ea typeface="+mj-ea"/>
                <a:cs typeface="+mj-cs"/>
              </a:rPr>
              <a:t>Thank you for listening</a:t>
            </a:r>
          </a:p>
        </p:txBody>
      </p:sp>
      <p:sp>
        <p:nvSpPr>
          <p:cNvPr id="212"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4"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6" name="Oval 215">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1" name="Graphic 200" descr="Smiling Face with No Fill">
            <a:extLst>
              <a:ext uri="{FF2B5EF4-FFF2-40B4-BE49-F238E27FC236}">
                <a16:creationId xmlns:a16="http://schemas.microsoft.com/office/drawing/2014/main" id="{075BBCEF-9E40-72EB-A500-5026C50B9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218" name="Oval 217">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223" name="Freeform: Shape 22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229" name="Oval 228">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415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68DB01-07A6-F16F-B039-6C0150969CC4}"/>
              </a:ext>
            </a:extLst>
          </p:cNvPr>
          <p:cNvPicPr>
            <a:picLocks noChangeAspect="1"/>
          </p:cNvPicPr>
          <p:nvPr/>
        </p:nvPicPr>
        <p:blipFill rotWithShape="1">
          <a:blip r:embed="rId2"/>
          <a:srcRect t="3583"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a:extLst>
              <a:ext uri="{FF2B5EF4-FFF2-40B4-BE49-F238E27FC236}">
                <a16:creationId xmlns:a16="http://schemas.microsoft.com/office/drawing/2014/main" id="{90675330-AD43-F885-C255-ECE1B28197D7}"/>
              </a:ext>
            </a:extLst>
          </p:cNvPr>
          <p:cNvPicPr>
            <a:picLocks noChangeAspect="1"/>
          </p:cNvPicPr>
          <p:nvPr/>
        </p:nvPicPr>
        <p:blipFill rotWithShape="1">
          <a:blip r:embed="rId3"/>
          <a:srcRect t="14743" r="-2" b="-2"/>
          <a:stretch/>
        </p:blipFill>
        <p:spPr>
          <a:xfrm>
            <a:off x="4883025" y="3364992"/>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9" name="Freeform: Shape 28">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C1231A1-FE26-6AD4-2AC7-6DEE45D1780C}"/>
              </a:ext>
            </a:extLst>
          </p:cNvPr>
          <p:cNvSpPr>
            <a:spLocks noGrp="1"/>
          </p:cNvSpPr>
          <p:nvPr>
            <p:ph type="title"/>
          </p:nvPr>
        </p:nvSpPr>
        <p:spPr>
          <a:xfrm>
            <a:off x="448056" y="859536"/>
            <a:ext cx="4832802" cy="1243584"/>
          </a:xfrm>
        </p:spPr>
        <p:txBody>
          <a:bodyPr>
            <a:normAutofit/>
          </a:bodyPr>
          <a:lstStyle/>
          <a:p>
            <a:r>
              <a:rPr lang="en-GB" sz="3400"/>
              <a:t>Website design (Good)</a:t>
            </a:r>
          </a:p>
        </p:txBody>
      </p:sp>
      <p:sp>
        <p:nvSpPr>
          <p:cNvPr id="33" name="Rectangle 3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5" name="Rectangle 3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D8C230-7376-CBD2-1AC0-3FAAF642E34F}"/>
              </a:ext>
            </a:extLst>
          </p:cNvPr>
          <p:cNvSpPr>
            <a:spLocks noGrp="1"/>
          </p:cNvSpPr>
          <p:nvPr>
            <p:ph idx="1"/>
          </p:nvPr>
        </p:nvSpPr>
        <p:spPr>
          <a:xfrm>
            <a:off x="448056" y="2512611"/>
            <a:ext cx="4832803" cy="3664351"/>
          </a:xfrm>
        </p:spPr>
        <p:txBody>
          <a:bodyPr>
            <a:normAutofit/>
          </a:bodyPr>
          <a:lstStyle/>
          <a:p>
            <a:r>
              <a:rPr lang="en-GB" sz="2000" dirty="0"/>
              <a:t>Well themed start page</a:t>
            </a:r>
          </a:p>
          <a:p>
            <a:pPr marL="457200" indent="-457200">
              <a:buFont typeface="+mj-lt"/>
              <a:buAutoNum type="arabicPeriod"/>
            </a:pPr>
            <a:endParaRPr lang="en-GB" sz="2000" dirty="0"/>
          </a:p>
          <a:p>
            <a:pPr marL="457200" indent="-457200">
              <a:buFont typeface="+mj-lt"/>
              <a:buAutoNum type="arabicPeriod"/>
            </a:pPr>
            <a:endParaRPr lang="en-GB" sz="2000" dirty="0"/>
          </a:p>
          <a:p>
            <a:r>
              <a:rPr lang="en-GB" sz="2000" dirty="0"/>
              <a:t>Well themed loading screen</a:t>
            </a:r>
          </a:p>
          <a:p>
            <a:pPr marL="457200" indent="-457200">
              <a:buFont typeface="+mj-lt"/>
              <a:buAutoNum type="arabicPeriod"/>
            </a:pPr>
            <a:endParaRPr lang="en-GB" sz="2000" dirty="0"/>
          </a:p>
          <a:p>
            <a:endParaRPr lang="en-GB" sz="2000" dirty="0"/>
          </a:p>
        </p:txBody>
      </p:sp>
      <p:cxnSp>
        <p:nvCxnSpPr>
          <p:cNvPr id="6" name="Straight Arrow Connector 5">
            <a:extLst>
              <a:ext uri="{FF2B5EF4-FFF2-40B4-BE49-F238E27FC236}">
                <a16:creationId xmlns:a16="http://schemas.microsoft.com/office/drawing/2014/main" id="{144A9CBD-89BF-47B8-CA86-E8B36399878F}"/>
              </a:ext>
            </a:extLst>
          </p:cNvPr>
          <p:cNvCxnSpPr/>
          <p:nvPr/>
        </p:nvCxnSpPr>
        <p:spPr>
          <a:xfrm flipV="1">
            <a:off x="3247053" y="2103120"/>
            <a:ext cx="2547257" cy="6001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35FB0C6-B479-9225-59D4-8F989F7A1D24}"/>
              </a:ext>
            </a:extLst>
          </p:cNvPr>
          <p:cNvCxnSpPr/>
          <p:nvPr/>
        </p:nvCxnSpPr>
        <p:spPr>
          <a:xfrm>
            <a:off x="3694922" y="3890865"/>
            <a:ext cx="2033991" cy="8565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360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ACB351-7452-3D6A-A91B-9E7FAD6DB3A2}"/>
              </a:ext>
            </a:extLst>
          </p:cNvPr>
          <p:cNvSpPr>
            <a:spLocks noGrp="1"/>
          </p:cNvSpPr>
          <p:nvPr>
            <p:ph type="title"/>
          </p:nvPr>
        </p:nvSpPr>
        <p:spPr>
          <a:xfrm>
            <a:off x="1331088" y="565739"/>
            <a:ext cx="9745883" cy="1124949"/>
          </a:xfrm>
        </p:spPr>
        <p:txBody>
          <a:bodyPr>
            <a:normAutofit/>
          </a:bodyPr>
          <a:lstStyle/>
          <a:p>
            <a:r>
              <a:rPr lang="en-GB">
                <a:solidFill>
                  <a:schemeClr val="bg1"/>
                </a:solidFill>
              </a:rPr>
              <a:t>Website design (Bad)</a:t>
            </a:r>
          </a:p>
        </p:txBody>
      </p:sp>
      <p:sp>
        <p:nvSpPr>
          <p:cNvPr id="20" name="Freeform: Shape 19">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 name="Freeform: Shape 21">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899B34-8A7D-E72A-9A1A-9F0B0CFDFAD4}"/>
              </a:ext>
            </a:extLst>
          </p:cNvPr>
          <p:cNvSpPr>
            <a:spLocks noGrp="1"/>
          </p:cNvSpPr>
          <p:nvPr>
            <p:ph idx="1"/>
          </p:nvPr>
        </p:nvSpPr>
        <p:spPr>
          <a:xfrm>
            <a:off x="2040634" y="2425605"/>
            <a:ext cx="8053013" cy="3332324"/>
          </a:xfrm>
        </p:spPr>
        <p:txBody>
          <a:bodyPr/>
          <a:lstStyle/>
          <a:p>
            <a:pPr marL="173736" indent="-173736" defTabSz="694944">
              <a:spcBef>
                <a:spcPts val="760"/>
              </a:spcBef>
            </a:pPr>
            <a:r>
              <a:rPr lang="en-GB" sz="2128" kern="1200">
                <a:solidFill>
                  <a:schemeClr val="tx1"/>
                </a:solidFill>
                <a:latin typeface="+mn-lt"/>
                <a:ea typeface="+mn-ea"/>
                <a:cs typeface="+mn-cs"/>
              </a:rPr>
              <a:t>The website doesn’t have a Favicon making it seem amateurish, unofficial and untrustworthy. </a:t>
            </a:r>
          </a:p>
          <a:p>
            <a:pPr marL="173736" indent="-173736" defTabSz="694944">
              <a:spcBef>
                <a:spcPts val="760"/>
              </a:spcBef>
            </a:pPr>
            <a:endParaRPr lang="en-GB" sz="2128" kern="1200">
              <a:solidFill>
                <a:schemeClr val="tx1"/>
              </a:solidFill>
              <a:latin typeface="+mn-lt"/>
              <a:ea typeface="+mn-ea"/>
              <a:cs typeface="+mn-cs"/>
            </a:endParaRPr>
          </a:p>
          <a:p>
            <a:pPr marL="173736" indent="-173736" defTabSz="694944">
              <a:spcBef>
                <a:spcPts val="760"/>
              </a:spcBef>
            </a:pPr>
            <a:endParaRPr lang="en-GB" sz="2128" kern="1200">
              <a:solidFill>
                <a:schemeClr val="tx1"/>
              </a:solidFill>
              <a:latin typeface="+mn-lt"/>
              <a:ea typeface="+mn-ea"/>
              <a:cs typeface="+mn-cs"/>
            </a:endParaRPr>
          </a:p>
          <a:p>
            <a:pPr marL="173736" indent="-173736" defTabSz="694944">
              <a:spcBef>
                <a:spcPts val="760"/>
              </a:spcBef>
            </a:pPr>
            <a:endParaRPr lang="en-GB" sz="2128" kern="1200">
              <a:solidFill>
                <a:schemeClr val="tx1"/>
              </a:solidFill>
              <a:latin typeface="+mn-lt"/>
              <a:ea typeface="+mn-ea"/>
              <a:cs typeface="+mn-cs"/>
            </a:endParaRPr>
          </a:p>
          <a:p>
            <a:pPr marL="173736" indent="-173736" defTabSz="694944">
              <a:spcBef>
                <a:spcPts val="760"/>
              </a:spcBef>
            </a:pPr>
            <a:r>
              <a:rPr lang="en-GB" sz="2128" kern="1200">
                <a:solidFill>
                  <a:schemeClr val="tx1"/>
                </a:solidFill>
                <a:latin typeface="+mn-lt"/>
                <a:ea typeface="+mn-ea"/>
                <a:cs typeface="+mn-cs"/>
              </a:rPr>
              <a:t>This website, in contrast, uses a favicon and so looks much more official</a:t>
            </a:r>
          </a:p>
          <a:p>
            <a:pPr marL="173736" indent="-173736" defTabSz="694944">
              <a:spcBef>
                <a:spcPts val="760"/>
              </a:spcBef>
            </a:pPr>
            <a:endParaRPr lang="en-GB" sz="2128" kern="1200">
              <a:solidFill>
                <a:schemeClr val="tx1"/>
              </a:solidFill>
              <a:latin typeface="+mn-lt"/>
              <a:ea typeface="+mn-ea"/>
              <a:cs typeface="+mn-cs"/>
            </a:endParaRPr>
          </a:p>
          <a:p>
            <a:endParaRPr lang="en-GB" dirty="0"/>
          </a:p>
        </p:txBody>
      </p:sp>
      <p:pic>
        <p:nvPicPr>
          <p:cNvPr id="5" name="Picture 4" descr="A screen shot of a computer&#10;&#10;Description automatically generated">
            <a:extLst>
              <a:ext uri="{FF2B5EF4-FFF2-40B4-BE49-F238E27FC236}">
                <a16:creationId xmlns:a16="http://schemas.microsoft.com/office/drawing/2014/main" id="{54F3D60E-3627-9281-81A6-624D921E8320}"/>
              </a:ext>
            </a:extLst>
          </p:cNvPr>
          <p:cNvPicPr>
            <a:picLocks noChangeAspect="1"/>
          </p:cNvPicPr>
          <p:nvPr/>
        </p:nvPicPr>
        <p:blipFill>
          <a:blip r:embed="rId2"/>
          <a:stretch>
            <a:fillRect/>
          </a:stretch>
        </p:blipFill>
        <p:spPr>
          <a:xfrm>
            <a:off x="2040634" y="3192493"/>
            <a:ext cx="3369035" cy="725964"/>
          </a:xfrm>
          <a:prstGeom prst="rect">
            <a:avLst/>
          </a:prstGeom>
        </p:spPr>
      </p:pic>
      <p:pic>
        <p:nvPicPr>
          <p:cNvPr id="7" name="Picture 6">
            <a:extLst>
              <a:ext uri="{FF2B5EF4-FFF2-40B4-BE49-F238E27FC236}">
                <a16:creationId xmlns:a16="http://schemas.microsoft.com/office/drawing/2014/main" id="{EF85AB26-5629-B9EA-3F39-B3A7EC1D900F}"/>
              </a:ext>
            </a:extLst>
          </p:cNvPr>
          <p:cNvPicPr>
            <a:picLocks noChangeAspect="1"/>
          </p:cNvPicPr>
          <p:nvPr/>
        </p:nvPicPr>
        <p:blipFill>
          <a:blip r:embed="rId3"/>
          <a:stretch>
            <a:fillRect/>
          </a:stretch>
        </p:blipFill>
        <p:spPr>
          <a:xfrm>
            <a:off x="5644665" y="3192493"/>
            <a:ext cx="4762195" cy="21593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C1753CB-C3FA-D1E5-EEF6-574576A2B372}"/>
              </a:ext>
            </a:extLst>
          </p:cNvPr>
          <p:cNvPicPr>
            <a:picLocks noChangeAspect="1"/>
          </p:cNvPicPr>
          <p:nvPr/>
        </p:nvPicPr>
        <p:blipFill>
          <a:blip r:embed="rId4"/>
          <a:stretch>
            <a:fillRect/>
          </a:stretch>
        </p:blipFill>
        <p:spPr>
          <a:xfrm>
            <a:off x="2040634" y="5071212"/>
            <a:ext cx="3155720" cy="725964"/>
          </a:xfrm>
          <a:prstGeom prst="rect">
            <a:avLst/>
          </a:prstGeom>
        </p:spPr>
      </p:pic>
      <p:pic>
        <p:nvPicPr>
          <p:cNvPr id="13" name="Picture 12">
            <a:extLst>
              <a:ext uri="{FF2B5EF4-FFF2-40B4-BE49-F238E27FC236}">
                <a16:creationId xmlns:a16="http://schemas.microsoft.com/office/drawing/2014/main" id="{758EA768-19D7-627C-B764-B8A832C81894}"/>
              </a:ext>
            </a:extLst>
          </p:cNvPr>
          <p:cNvPicPr>
            <a:picLocks noChangeAspect="1"/>
          </p:cNvPicPr>
          <p:nvPr/>
        </p:nvPicPr>
        <p:blipFill>
          <a:blip r:embed="rId5"/>
          <a:stretch>
            <a:fillRect/>
          </a:stretch>
        </p:blipFill>
        <p:spPr>
          <a:xfrm>
            <a:off x="5582712" y="5323309"/>
            <a:ext cx="4598786" cy="221769"/>
          </a:xfrm>
          <a:prstGeom prst="rect">
            <a:avLst/>
          </a:prstGeom>
        </p:spPr>
      </p:pic>
      <p:cxnSp>
        <p:nvCxnSpPr>
          <p:cNvPr id="6" name="Straight Arrow Connector 5">
            <a:extLst>
              <a:ext uri="{FF2B5EF4-FFF2-40B4-BE49-F238E27FC236}">
                <a16:creationId xmlns:a16="http://schemas.microsoft.com/office/drawing/2014/main" id="{71957141-A32F-456E-1764-06AEC8E4636F}"/>
              </a:ext>
            </a:extLst>
          </p:cNvPr>
          <p:cNvCxnSpPr>
            <a:cxnSpLocks/>
          </p:cNvCxnSpPr>
          <p:nvPr/>
        </p:nvCxnSpPr>
        <p:spPr>
          <a:xfrm>
            <a:off x="1331088" y="2584580"/>
            <a:ext cx="1020226" cy="7158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D69A0FE0-9CB7-BC3F-D18E-15387C060B46}"/>
              </a:ext>
            </a:extLst>
          </p:cNvPr>
          <p:cNvCxnSpPr>
            <a:cxnSpLocks/>
          </p:cNvCxnSpPr>
          <p:nvPr/>
        </p:nvCxnSpPr>
        <p:spPr>
          <a:xfrm flipH="1">
            <a:off x="8668139" y="2437367"/>
            <a:ext cx="1003246" cy="7551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682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CE72-BD80-E435-2095-8B1DE02AC3FF}"/>
              </a:ext>
            </a:extLst>
          </p:cNvPr>
          <p:cNvSpPr>
            <a:spLocks noGrp="1"/>
          </p:cNvSpPr>
          <p:nvPr>
            <p:ph type="title"/>
          </p:nvPr>
        </p:nvSpPr>
        <p:spPr>
          <a:xfrm>
            <a:off x="481013" y="327026"/>
            <a:ext cx="3290887" cy="2287588"/>
          </a:xfrm>
        </p:spPr>
        <p:txBody>
          <a:bodyPr anchor="ctr">
            <a:normAutofit/>
          </a:bodyPr>
          <a:lstStyle/>
          <a:p>
            <a:r>
              <a:rPr lang="en-GB" sz="3600"/>
              <a:t>Improvement</a:t>
            </a:r>
          </a:p>
        </p:txBody>
      </p:sp>
      <p:sp>
        <p:nvSpPr>
          <p:cNvPr id="3" name="Content Placeholder 2">
            <a:extLst>
              <a:ext uri="{FF2B5EF4-FFF2-40B4-BE49-F238E27FC236}">
                <a16:creationId xmlns:a16="http://schemas.microsoft.com/office/drawing/2014/main" id="{FE90F7D8-84EF-8D58-27F2-26BBEEF0B5B2}"/>
              </a:ext>
            </a:extLst>
          </p:cNvPr>
          <p:cNvSpPr>
            <a:spLocks noGrp="1"/>
          </p:cNvSpPr>
          <p:nvPr>
            <p:ph idx="1"/>
          </p:nvPr>
        </p:nvSpPr>
        <p:spPr>
          <a:xfrm>
            <a:off x="4223982" y="327026"/>
            <a:ext cx="7485413" cy="2287587"/>
          </a:xfrm>
        </p:spPr>
        <p:txBody>
          <a:bodyPr anchor="ctr">
            <a:normAutofit/>
          </a:bodyPr>
          <a:lstStyle/>
          <a:p>
            <a:r>
              <a:rPr lang="en-GB" sz="1800" dirty="0"/>
              <a:t>Favicons are extremely easy to add </a:t>
            </a:r>
          </a:p>
          <a:p>
            <a:r>
              <a:rPr lang="en-GB" sz="1800" dirty="0"/>
              <a:t>All the developers would have to do is add the following html tag to the website after the &lt;title&gt; tag.</a:t>
            </a:r>
          </a:p>
          <a:p>
            <a:pPr marL="0" indent="0">
              <a:buNone/>
            </a:pPr>
            <a:endParaRPr lang="en-GB" sz="1800" dirty="0"/>
          </a:p>
          <a:p>
            <a:pPr marL="0" indent="0">
              <a:buNone/>
            </a:pPr>
            <a:endParaRPr lang="en-GB" sz="1800" dirty="0"/>
          </a:p>
        </p:txBody>
      </p:sp>
      <p:pic>
        <p:nvPicPr>
          <p:cNvPr id="5" name="Picture 4" descr="A black rectangle with white text&#10;&#10;Description automatically generated">
            <a:extLst>
              <a:ext uri="{FF2B5EF4-FFF2-40B4-BE49-F238E27FC236}">
                <a16:creationId xmlns:a16="http://schemas.microsoft.com/office/drawing/2014/main" id="{294F6962-5792-13A0-DA19-2AA44460F97A}"/>
              </a:ext>
            </a:extLst>
          </p:cNvPr>
          <p:cNvPicPr>
            <a:picLocks noChangeAspect="1"/>
          </p:cNvPicPr>
          <p:nvPr/>
        </p:nvPicPr>
        <p:blipFill rotWithShape="1">
          <a:blip r:embed="rId2">
            <a:extLst>
              <a:ext uri="{28A0092B-C50C-407E-A947-70E740481C1C}">
                <a14:useLocalDpi xmlns:a14="http://schemas.microsoft.com/office/drawing/2010/main" val="0"/>
              </a:ext>
            </a:extLst>
          </a:blip>
          <a:srcRect l="6418" r="7139" b="1"/>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63610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ame controller">
            <a:extLst>
              <a:ext uri="{FF2B5EF4-FFF2-40B4-BE49-F238E27FC236}">
                <a16:creationId xmlns:a16="http://schemas.microsoft.com/office/drawing/2014/main" id="{609D217C-89AC-EAF6-6BD7-139428E1B2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14" name="Group 1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15" name="Oval 14">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Oval 17">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4AEC7-1FE9-1640-1456-AB0EA9AC65E5}"/>
              </a:ext>
            </a:extLst>
          </p:cNvPr>
          <p:cNvSpPr>
            <a:spLocks noGrp="1"/>
          </p:cNvSpPr>
          <p:nvPr>
            <p:ph type="title"/>
          </p:nvPr>
        </p:nvSpPr>
        <p:spPr>
          <a:xfrm>
            <a:off x="702591" y="3404608"/>
            <a:ext cx="3520789" cy="2666087"/>
          </a:xfrm>
        </p:spPr>
        <p:txBody>
          <a:bodyPr>
            <a:normAutofit/>
          </a:bodyPr>
          <a:lstStyle/>
          <a:p>
            <a:pPr algn="ctr"/>
            <a:r>
              <a:rPr lang="en-GB">
                <a:solidFill>
                  <a:schemeClr val="bg1"/>
                </a:solidFill>
              </a:rPr>
              <a:t>Gameplay mechanics</a:t>
            </a:r>
          </a:p>
        </p:txBody>
      </p:sp>
      <p:grpSp>
        <p:nvGrpSpPr>
          <p:cNvPr id="20"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1" name="Freeform: Shape 20">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4"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5" name="Freeform: Shape 2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508C156C-C11D-C6EB-F021-217000A21887}"/>
              </a:ext>
            </a:extLst>
          </p:cNvPr>
          <p:cNvSpPr>
            <a:spLocks noGrp="1"/>
          </p:cNvSpPr>
          <p:nvPr>
            <p:ph idx="1"/>
          </p:nvPr>
        </p:nvSpPr>
        <p:spPr>
          <a:xfrm>
            <a:off x="6477270" y="1130846"/>
            <a:ext cx="4974771" cy="4351338"/>
          </a:xfrm>
        </p:spPr>
        <p:txBody>
          <a:bodyPr>
            <a:normAutofit/>
          </a:bodyPr>
          <a:lstStyle/>
          <a:p>
            <a:r>
              <a:rPr lang="en-GB" sz="1700">
                <a:solidFill>
                  <a:schemeClr val="bg1"/>
                </a:solidFill>
              </a:rPr>
              <a:t>The game is intended to be multiplayer with up to 10 players per lobby.</a:t>
            </a:r>
          </a:p>
          <a:p>
            <a:pPr lvl="1"/>
            <a:r>
              <a:rPr lang="en-GB" sz="1700">
                <a:solidFill>
                  <a:schemeClr val="bg1"/>
                </a:solidFill>
              </a:rPr>
              <a:t>Almost any game is made better with friends</a:t>
            </a:r>
          </a:p>
          <a:p>
            <a:endParaRPr lang="en-GB" sz="1700">
              <a:solidFill>
                <a:schemeClr val="bg1"/>
              </a:solidFill>
            </a:endParaRPr>
          </a:p>
          <a:p>
            <a:r>
              <a:rPr lang="en-GB" sz="1700">
                <a:solidFill>
                  <a:schemeClr val="bg1"/>
                </a:solidFill>
              </a:rPr>
              <a:t>However it seems that the multiplayer features haven’t been working for some time, when trying to join a game the user is met with a white screen.</a:t>
            </a:r>
          </a:p>
        </p:txBody>
      </p:sp>
    </p:spTree>
    <p:extLst>
      <p:ext uri="{BB962C8B-B14F-4D97-AF65-F5344CB8AC3E}">
        <p14:creationId xmlns:p14="http://schemas.microsoft.com/office/powerpoint/2010/main" val="48715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EE78E8-745D-F04E-4D46-378B7B614038}"/>
              </a:ext>
            </a:extLst>
          </p:cNvPr>
          <p:cNvSpPr>
            <a:spLocks noGrp="1"/>
          </p:cNvSpPr>
          <p:nvPr>
            <p:ph type="title"/>
          </p:nvPr>
        </p:nvSpPr>
        <p:spPr>
          <a:xfrm>
            <a:off x="6477270" y="898137"/>
            <a:ext cx="4974771" cy="873986"/>
          </a:xfrm>
        </p:spPr>
        <p:txBody>
          <a:bodyPr vert="horz" lIns="91440" tIns="45720" rIns="91440" bIns="45720" rtlCol="0" anchor="b">
            <a:normAutofit/>
          </a:bodyPr>
          <a:lstStyle/>
          <a:p>
            <a:r>
              <a:rPr lang="en-US" sz="3600">
                <a:solidFill>
                  <a:schemeClr val="bg1"/>
                </a:solidFill>
              </a:rPr>
              <a:t>Gameplay mechanics</a:t>
            </a:r>
          </a:p>
        </p:txBody>
      </p:sp>
      <p:sp>
        <p:nvSpPr>
          <p:cNvPr id="6" name="TextBox 5">
            <a:extLst>
              <a:ext uri="{FF2B5EF4-FFF2-40B4-BE49-F238E27FC236}">
                <a16:creationId xmlns:a16="http://schemas.microsoft.com/office/drawing/2014/main" id="{FFD0C194-3217-3AA6-3292-753BBDF9532E}"/>
              </a:ext>
            </a:extLst>
          </p:cNvPr>
          <p:cNvSpPr txBox="1"/>
          <p:nvPr/>
        </p:nvSpPr>
        <p:spPr>
          <a:xfrm>
            <a:off x="6477270" y="1958550"/>
            <a:ext cx="4974771" cy="426127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300" dirty="0">
                <a:solidFill>
                  <a:schemeClr val="bg1"/>
                </a:solidFill>
              </a:rPr>
              <a:t>The player can use the keyboard (WASD) to  move around and spacebar to jump, they can also hold space to swim up in water</a:t>
            </a: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r>
              <a:rPr lang="en-US" sz="1300" dirty="0">
                <a:solidFill>
                  <a:schemeClr val="bg1"/>
                </a:solidFill>
              </a:rPr>
              <a:t>The player can be in 2 modes, breaking blocks and building blocks. Right click can be used to swap between these modes.</a:t>
            </a: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r>
              <a:rPr lang="en-US" sz="1300" dirty="0">
                <a:solidFill>
                  <a:schemeClr val="bg1"/>
                </a:solidFill>
              </a:rPr>
              <a:t> This is somewhat intuitive to use, however I don’t see any advantage of this control scheme over how the desktop version of Minecraft handles placing and breaking blocks. (left click for deleting blocks and right click for building blocks)</a:t>
            </a:r>
          </a:p>
          <a:p>
            <a:pPr marL="285750" indent="-228600">
              <a:lnSpc>
                <a:spcPct val="90000"/>
              </a:lnSpc>
              <a:spcAft>
                <a:spcPts val="600"/>
              </a:spcAft>
              <a:buFont typeface="Arial" panose="020B0604020202020204" pitchFamily="34" charset="0"/>
              <a:buChar char="•"/>
            </a:pPr>
            <a:endParaRPr lang="en-US" sz="1300" dirty="0">
              <a:solidFill>
                <a:schemeClr val="bg1"/>
              </a:solidFill>
            </a:endParaRPr>
          </a:p>
          <a:p>
            <a:pPr marL="285750" indent="-228600">
              <a:lnSpc>
                <a:spcPct val="90000"/>
              </a:lnSpc>
              <a:spcAft>
                <a:spcPts val="600"/>
              </a:spcAft>
              <a:buFont typeface="Arial" panose="020B0604020202020204" pitchFamily="34" charset="0"/>
              <a:buChar char="•"/>
            </a:pPr>
            <a:r>
              <a:rPr lang="en-US" sz="1300" dirty="0">
                <a:solidFill>
                  <a:schemeClr val="bg1"/>
                </a:solidFill>
              </a:rPr>
              <a:t>The number keys or scrolling the mouse wheel can be used to select different blocks to place</a:t>
            </a:r>
          </a:p>
        </p:txBody>
      </p:sp>
      <p:grpSp>
        <p:nvGrpSpPr>
          <p:cNvPr id="19" name="Group 13">
            <a:extLst>
              <a:ext uri="{FF2B5EF4-FFF2-40B4-BE49-F238E27FC236}">
                <a16:creationId xmlns:a16="http://schemas.microsoft.com/office/drawing/2014/main" id="{732A444C-81CA-4D10-998B-529CE31D35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348973"/>
            <a:ext cx="4945999" cy="6036681"/>
            <a:chOff x="1674895" y="1345036"/>
            <a:chExt cx="5428610" cy="4210939"/>
          </a:xfrm>
        </p:grpSpPr>
        <p:sp>
          <p:nvSpPr>
            <p:cNvPr id="15" name="Rectangle 14">
              <a:extLst>
                <a:ext uri="{FF2B5EF4-FFF2-40B4-BE49-F238E27FC236}">
                  <a16:creationId xmlns:a16="http://schemas.microsoft.com/office/drawing/2014/main" id="{A66CC0ED-7D4E-4CE4-A15A-A6FF507AE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042E25-B074-48D7-9694-5C952710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4F61E28-F51E-44F9-B827-A32BAAABD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232747"/>
            <a:ext cx="4945999" cy="603668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aphic 4">
            <a:extLst>
              <a:ext uri="{FF2B5EF4-FFF2-40B4-BE49-F238E27FC236}">
                <a16:creationId xmlns:a16="http://schemas.microsoft.com/office/drawing/2014/main" id="{57CD476F-4071-4E06-BD94-582AC00926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73349" y="210930"/>
            <a:ext cx="849365" cy="849366"/>
            <a:chOff x="5829300" y="3162300"/>
            <a:chExt cx="532256" cy="532257"/>
          </a:xfrm>
          <a:solidFill>
            <a:schemeClr val="bg1"/>
          </a:solidFill>
        </p:grpSpPr>
        <p:sp>
          <p:nvSpPr>
            <p:cNvPr id="21" name="Freeform: Shape 20">
              <a:extLst>
                <a:ext uri="{FF2B5EF4-FFF2-40B4-BE49-F238E27FC236}">
                  <a16:creationId xmlns:a16="http://schemas.microsoft.com/office/drawing/2014/main" id="{7B6A3560-202E-47CB-A0A4-7BAA40CED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DCE699C-0879-4B2A-BD24-CE9CB03F0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9C6C48-4048-472B-9200-BA3467DD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BE535A2-9A69-4D86-98B9-4606364B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38EB57-352E-48E7-9482-1AEA738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18EEB6E-44FD-4775-9179-950DB8C3D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93B6FB8-B03E-4FC7-AC61-9B1613A3C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E9617C-8511-4D9B-94C1-C84BFB7ED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076EA5A-A5A8-42A9-A0F7-ECECD999F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5856DB2-44EF-413E-B792-EFF0409DE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E2C35C7-1280-4F14-9553-11374063E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0376E68-4370-4BE5-917D-39794960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D187E9-AB0A-480D-B60A-74F7F26FF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pic>
        <p:nvPicPr>
          <p:cNvPr id="8" name="Picture 7" descr="A screenshot of a video game&#10;&#10;Description automatically generated">
            <a:extLst>
              <a:ext uri="{FF2B5EF4-FFF2-40B4-BE49-F238E27FC236}">
                <a16:creationId xmlns:a16="http://schemas.microsoft.com/office/drawing/2014/main" id="{997DCA47-1904-019E-DEA1-D8C645271B38}"/>
              </a:ext>
            </a:extLst>
          </p:cNvPr>
          <p:cNvPicPr>
            <a:picLocks noChangeAspect="1"/>
          </p:cNvPicPr>
          <p:nvPr/>
        </p:nvPicPr>
        <p:blipFill rotWithShape="1">
          <a:blip r:embed="rId2">
            <a:extLst>
              <a:ext uri="{28A0092B-C50C-407E-A947-70E740481C1C}">
                <a14:useLocalDpi xmlns:a14="http://schemas.microsoft.com/office/drawing/2010/main" val="0"/>
              </a:ext>
            </a:extLst>
          </a:blip>
          <a:srcRect l="2965" t="11790" b="5730"/>
          <a:stretch/>
        </p:blipFill>
        <p:spPr>
          <a:xfrm>
            <a:off x="1176174" y="4023159"/>
            <a:ext cx="3887909" cy="186184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1652DC7-63A0-42D1-3ABA-3C8A8E2DF603}"/>
              </a:ext>
            </a:extLst>
          </p:cNvPr>
          <p:cNvPicPr>
            <a:picLocks noChangeAspect="1"/>
          </p:cNvPicPr>
          <p:nvPr/>
        </p:nvPicPr>
        <p:blipFill rotWithShape="1">
          <a:blip r:embed="rId3">
            <a:extLst>
              <a:ext uri="{28A0092B-C50C-407E-A947-70E740481C1C}">
                <a14:useLocalDpi xmlns:a14="http://schemas.microsoft.com/office/drawing/2010/main" val="0"/>
              </a:ext>
            </a:extLst>
          </a:blip>
          <a:srcRect l="2517" t="11938" b="5756"/>
          <a:stretch/>
        </p:blipFill>
        <p:spPr>
          <a:xfrm>
            <a:off x="1149860" y="1057255"/>
            <a:ext cx="3914223" cy="1861847"/>
          </a:xfrm>
          <a:prstGeom prst="rect">
            <a:avLst/>
          </a:prstGeom>
        </p:spPr>
      </p:pic>
    </p:spTree>
    <p:extLst>
      <p:ext uri="{BB962C8B-B14F-4D97-AF65-F5344CB8AC3E}">
        <p14:creationId xmlns:p14="http://schemas.microsoft.com/office/powerpoint/2010/main" val="2829126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3B1870A4-100F-A11D-ACD9-95B67E189E97}"/>
              </a:ext>
            </a:extLst>
          </p:cNvPr>
          <p:cNvSpPr>
            <a:spLocks noGrp="1"/>
          </p:cNvSpPr>
          <p:nvPr>
            <p:ph type="title"/>
          </p:nvPr>
        </p:nvSpPr>
        <p:spPr>
          <a:xfrm>
            <a:off x="838200" y="1391619"/>
            <a:ext cx="4905401" cy="4042196"/>
          </a:xfrm>
        </p:spPr>
        <p:txBody>
          <a:bodyPr>
            <a:normAutofit/>
          </a:bodyPr>
          <a:lstStyle/>
          <a:p>
            <a:pPr algn="ctr"/>
            <a:r>
              <a:rPr lang="en-GB">
                <a:solidFill>
                  <a:schemeClr val="bg1"/>
                </a:solidFill>
              </a:rPr>
              <a:t>Gameplay mechanics</a:t>
            </a:r>
          </a:p>
        </p:txBody>
      </p:sp>
      <p:sp>
        <p:nvSpPr>
          <p:cNvPr id="3" name="Content Placeholder 2">
            <a:extLst>
              <a:ext uri="{FF2B5EF4-FFF2-40B4-BE49-F238E27FC236}">
                <a16:creationId xmlns:a16="http://schemas.microsoft.com/office/drawing/2014/main" id="{12816BD8-16C5-DD15-D1B1-43006F608403}"/>
              </a:ext>
            </a:extLst>
          </p:cNvPr>
          <p:cNvSpPr>
            <a:spLocks noGrp="1"/>
          </p:cNvSpPr>
          <p:nvPr>
            <p:ph idx="1"/>
          </p:nvPr>
        </p:nvSpPr>
        <p:spPr>
          <a:xfrm>
            <a:off x="6477270" y="1130846"/>
            <a:ext cx="4974771" cy="4351338"/>
          </a:xfrm>
        </p:spPr>
        <p:txBody>
          <a:bodyPr>
            <a:normAutofit/>
          </a:bodyPr>
          <a:lstStyle/>
          <a:p>
            <a:r>
              <a:rPr lang="en-GB" sz="1600" dirty="0">
                <a:solidFill>
                  <a:schemeClr val="bg1"/>
                </a:solidFill>
              </a:rPr>
              <a:t>There are no enemies in the game, it is just a sandbox game.</a:t>
            </a:r>
          </a:p>
          <a:p>
            <a:pPr lvl="1"/>
            <a:r>
              <a:rPr lang="en-GB" sz="1600" dirty="0">
                <a:solidFill>
                  <a:schemeClr val="bg1"/>
                </a:solidFill>
              </a:rPr>
              <a:t>Therefore, there is nothing to balance</a:t>
            </a:r>
          </a:p>
          <a:p>
            <a:pPr lvl="1"/>
            <a:endParaRPr lang="en-GB" sz="1600" dirty="0">
              <a:solidFill>
                <a:schemeClr val="bg1"/>
              </a:solidFill>
            </a:endParaRPr>
          </a:p>
          <a:p>
            <a:r>
              <a:rPr lang="en-GB" sz="1600" dirty="0">
                <a:solidFill>
                  <a:schemeClr val="bg1"/>
                </a:solidFill>
              </a:rPr>
              <a:t>To add more difficulty the game could have been inspired by desktop Minecraft and implemented a day night cycle with Minecraft enemies such as zombies and creepers.</a:t>
            </a:r>
          </a:p>
          <a:p>
            <a:endParaRPr lang="en-GB" sz="1600" dirty="0">
              <a:solidFill>
                <a:schemeClr val="bg1"/>
              </a:solidFill>
            </a:endParaRPr>
          </a:p>
          <a:p>
            <a:r>
              <a:rPr lang="en-GB" sz="1600" dirty="0">
                <a:solidFill>
                  <a:schemeClr val="bg1"/>
                </a:solidFill>
              </a:rPr>
              <a:t>Additionally, I don’t like the way the game visualises the next block to be placed, as it is confusing and often gets in the way of the screen. Highlighting the block the player is hovering over is enough.</a:t>
            </a:r>
          </a:p>
        </p:txBody>
      </p:sp>
    </p:spTree>
    <p:extLst>
      <p:ext uri="{BB962C8B-B14F-4D97-AF65-F5344CB8AC3E}">
        <p14:creationId xmlns:p14="http://schemas.microsoft.com/office/powerpoint/2010/main" val="125178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Easel">
            <a:extLst>
              <a:ext uri="{FF2B5EF4-FFF2-40B4-BE49-F238E27FC236}">
                <a16:creationId xmlns:a16="http://schemas.microsoft.com/office/drawing/2014/main" id="{F65543AC-4F17-13AD-EFD1-CAFF3C3208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12" name="Group 1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13" name="Rectangle 1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4F625-FFFC-486B-A0F9-EFDC09113F07}"/>
              </a:ext>
            </a:extLst>
          </p:cNvPr>
          <p:cNvSpPr>
            <a:spLocks noGrp="1"/>
          </p:cNvSpPr>
          <p:nvPr>
            <p:ph type="title"/>
          </p:nvPr>
        </p:nvSpPr>
        <p:spPr>
          <a:xfrm>
            <a:off x="740584" y="859808"/>
            <a:ext cx="3543197" cy="2878986"/>
          </a:xfrm>
        </p:spPr>
        <p:txBody>
          <a:bodyPr>
            <a:normAutofit/>
          </a:bodyPr>
          <a:lstStyle/>
          <a:p>
            <a:pPr algn="ctr"/>
            <a:r>
              <a:rPr lang="en-GB">
                <a:solidFill>
                  <a:schemeClr val="bg1"/>
                </a:solidFill>
              </a:rPr>
              <a:t>Graphics</a:t>
            </a:r>
          </a:p>
        </p:txBody>
      </p:sp>
      <p:grpSp>
        <p:nvGrpSpPr>
          <p:cNvPr id="1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19" name="Freeform: Shape 1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34" name="Freeform: Shape 3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7A67C2D3-2C81-40BB-675B-37E13029952A}"/>
              </a:ext>
            </a:extLst>
          </p:cNvPr>
          <p:cNvSpPr>
            <a:spLocks noGrp="1"/>
          </p:cNvSpPr>
          <p:nvPr>
            <p:ph idx="1"/>
          </p:nvPr>
        </p:nvSpPr>
        <p:spPr>
          <a:xfrm>
            <a:off x="6477270" y="685805"/>
            <a:ext cx="4974771" cy="5534019"/>
          </a:xfrm>
        </p:spPr>
        <p:txBody>
          <a:bodyPr>
            <a:normAutofit/>
          </a:bodyPr>
          <a:lstStyle/>
          <a:p>
            <a:r>
              <a:rPr lang="en-GB" sz="1800" dirty="0">
                <a:solidFill>
                  <a:schemeClr val="bg1"/>
                </a:solidFill>
              </a:rPr>
              <a:t>The art style is exactly like classic Minecraft. </a:t>
            </a:r>
          </a:p>
          <a:p>
            <a:pPr lvl="1"/>
            <a:r>
              <a:rPr lang="en-GB" sz="1800" dirty="0">
                <a:solidFill>
                  <a:schemeClr val="bg1"/>
                </a:solidFill>
              </a:rPr>
              <a:t>The simplistic art style makes the game very easy to process visually and can help to lower the barrier for entry and open the game up to more demographics.</a:t>
            </a:r>
          </a:p>
          <a:p>
            <a:pPr lvl="1"/>
            <a:endParaRPr lang="en-GB" sz="1800" dirty="0">
              <a:solidFill>
                <a:schemeClr val="bg1"/>
              </a:solidFill>
            </a:endParaRPr>
          </a:p>
          <a:p>
            <a:r>
              <a:rPr lang="en-GB" sz="1800" dirty="0">
                <a:solidFill>
                  <a:schemeClr val="bg1"/>
                </a:solidFill>
              </a:rPr>
              <a:t>The low detail, pixel-art textures used in the game make it perfect for the browser as these small textures are very performant.</a:t>
            </a:r>
          </a:p>
          <a:p>
            <a:endParaRPr lang="en-GB" sz="1800" dirty="0">
              <a:solidFill>
                <a:schemeClr val="bg1"/>
              </a:solidFill>
            </a:endParaRPr>
          </a:p>
          <a:p>
            <a:r>
              <a:rPr lang="en-GB" sz="1800" dirty="0">
                <a:solidFill>
                  <a:schemeClr val="bg1"/>
                </a:solidFill>
              </a:rPr>
              <a:t>The game runs easily in the browser</a:t>
            </a:r>
          </a:p>
        </p:txBody>
      </p:sp>
    </p:spTree>
    <p:extLst>
      <p:ext uri="{BB962C8B-B14F-4D97-AF65-F5344CB8AC3E}">
        <p14:creationId xmlns:p14="http://schemas.microsoft.com/office/powerpoint/2010/main" val="321954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4E18B1-299F-1078-7D21-7933364ACC22}"/>
              </a:ext>
            </a:extLst>
          </p:cNvPr>
          <p:cNvSpPr>
            <a:spLocks noGrp="1"/>
          </p:cNvSpPr>
          <p:nvPr>
            <p:ph type="title"/>
          </p:nvPr>
        </p:nvSpPr>
        <p:spPr>
          <a:xfrm>
            <a:off x="1331088" y="565739"/>
            <a:ext cx="9745883" cy="1124949"/>
          </a:xfrm>
        </p:spPr>
        <p:txBody>
          <a:bodyPr>
            <a:normAutofit/>
          </a:bodyPr>
          <a:lstStyle/>
          <a:p>
            <a:r>
              <a:rPr lang="en-GB">
                <a:solidFill>
                  <a:schemeClr val="bg1"/>
                </a:solidFill>
              </a:rPr>
              <a:t>Music</a:t>
            </a:r>
          </a:p>
        </p:txBody>
      </p:sp>
      <p:sp>
        <p:nvSpPr>
          <p:cNvPr id="14" name="Freeform: Shape 13">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B94EB9-8E7C-7055-F6CF-0E9B67134019}"/>
              </a:ext>
            </a:extLst>
          </p:cNvPr>
          <p:cNvSpPr>
            <a:spLocks noGrp="1"/>
          </p:cNvSpPr>
          <p:nvPr>
            <p:ph idx="1"/>
          </p:nvPr>
        </p:nvSpPr>
        <p:spPr>
          <a:xfrm>
            <a:off x="2714161" y="2425605"/>
            <a:ext cx="7019172" cy="2904522"/>
          </a:xfrm>
        </p:spPr>
        <p:txBody>
          <a:bodyPr/>
          <a:lstStyle/>
          <a:p>
            <a:pPr marL="150876" indent="-150876" defTabSz="603504">
              <a:spcBef>
                <a:spcPts val="660"/>
              </a:spcBef>
            </a:pPr>
            <a:r>
              <a:rPr lang="en-GB" sz="1848" kern="1200">
                <a:solidFill>
                  <a:schemeClr val="tx1"/>
                </a:solidFill>
                <a:latin typeface="+mn-lt"/>
                <a:ea typeface="+mn-ea"/>
                <a:cs typeface="+mn-cs"/>
              </a:rPr>
              <a:t>The game has no music which is such a shame as the Minecraft theme music is iconic and massively contributes to the atmosphere of the game.</a:t>
            </a:r>
          </a:p>
          <a:p>
            <a:pPr marL="452628" lvl="1" indent="-150876" defTabSz="603504">
              <a:spcBef>
                <a:spcPts val="330"/>
              </a:spcBef>
            </a:pPr>
            <a:r>
              <a:rPr lang="en-GB" sz="1584" kern="1200">
                <a:solidFill>
                  <a:schemeClr val="tx1"/>
                </a:solidFill>
                <a:latin typeface="+mn-lt"/>
                <a:ea typeface="+mn-ea"/>
                <a:cs typeface="+mn-cs"/>
              </a:rPr>
              <a:t>Without it the game feels kind of dead and empty</a:t>
            </a:r>
          </a:p>
          <a:p>
            <a:pPr marL="452628" lvl="1" indent="-150876" defTabSz="603504">
              <a:spcBef>
                <a:spcPts val="330"/>
              </a:spcBef>
            </a:pPr>
            <a:r>
              <a:rPr lang="en-GB" sz="1584" kern="1200">
                <a:solidFill>
                  <a:schemeClr val="tx1"/>
                </a:solidFill>
                <a:latin typeface="+mn-lt"/>
                <a:ea typeface="+mn-ea"/>
                <a:cs typeface="+mn-cs"/>
              </a:rPr>
              <a:t>Figure 1 shows Minecraft's iconic theme and for anyone who has played the game the theme alone will likely bring back memories of playing the game</a:t>
            </a:r>
          </a:p>
          <a:p>
            <a:pPr lvl="1"/>
            <a:endParaRPr lang="en-GB" dirty="0"/>
          </a:p>
        </p:txBody>
      </p:sp>
      <p:sp>
        <p:nvSpPr>
          <p:cNvPr id="5" name="TextBox 4">
            <a:extLst>
              <a:ext uri="{FF2B5EF4-FFF2-40B4-BE49-F238E27FC236}">
                <a16:creationId xmlns:a16="http://schemas.microsoft.com/office/drawing/2014/main" id="{CB3480C4-731A-C2AD-D444-221F858FC7D5}"/>
              </a:ext>
            </a:extLst>
          </p:cNvPr>
          <p:cNvSpPr txBox="1"/>
          <p:nvPr/>
        </p:nvSpPr>
        <p:spPr>
          <a:xfrm>
            <a:off x="3039064" y="5365749"/>
            <a:ext cx="3628436" cy="275140"/>
          </a:xfrm>
          <a:prstGeom prst="rect">
            <a:avLst/>
          </a:prstGeom>
          <a:noFill/>
        </p:spPr>
        <p:txBody>
          <a:bodyPr wrap="square" rtlCol="0">
            <a:spAutoFit/>
          </a:bodyPr>
          <a:lstStyle/>
          <a:p>
            <a:pPr defTabSz="603504">
              <a:spcAft>
                <a:spcPts val="600"/>
              </a:spcAft>
            </a:pPr>
            <a:r>
              <a:rPr lang="en-GB" sz="1188" kern="1200" dirty="0">
                <a:solidFill>
                  <a:schemeClr val="tx1"/>
                </a:solidFill>
                <a:latin typeface="+mn-lt"/>
                <a:ea typeface="+mn-ea"/>
                <a:cs typeface="+mn-cs"/>
              </a:rPr>
              <a:t>Figure 1 one of the iconic songs from </a:t>
            </a:r>
            <a:r>
              <a:rPr lang="en-GB" sz="1188" kern="1200" dirty="0" err="1">
                <a:solidFill>
                  <a:schemeClr val="tx1"/>
                </a:solidFill>
                <a:latin typeface="+mn-lt"/>
                <a:ea typeface="+mn-ea"/>
                <a:cs typeface="+mn-cs"/>
              </a:rPr>
              <a:t>Minecrafts</a:t>
            </a:r>
            <a:r>
              <a:rPr lang="en-GB" sz="1188" kern="1200" dirty="0">
                <a:solidFill>
                  <a:schemeClr val="tx1"/>
                </a:solidFill>
                <a:latin typeface="+mn-lt"/>
                <a:ea typeface="+mn-ea"/>
                <a:cs typeface="+mn-cs"/>
              </a:rPr>
              <a:t> OST</a:t>
            </a:r>
            <a:endParaRPr lang="en-GB" dirty="0"/>
          </a:p>
        </p:txBody>
      </p:sp>
      <p:pic>
        <p:nvPicPr>
          <p:cNvPr id="8" name="Untitled video - Made with Clipchamp">
            <a:hlinkClick r:id="" action="ppaction://media"/>
            <a:extLst>
              <a:ext uri="{FF2B5EF4-FFF2-40B4-BE49-F238E27FC236}">
                <a16:creationId xmlns:a16="http://schemas.microsoft.com/office/drawing/2014/main" id="{4927F601-AEA5-8C64-1A88-B2CB58C3BD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8552" y="4025105"/>
            <a:ext cx="2497668" cy="1404938"/>
          </a:xfrm>
          <a:prstGeom prst="rect">
            <a:avLst/>
          </a:prstGeom>
        </p:spPr>
      </p:pic>
    </p:spTree>
    <p:extLst>
      <p:ext uri="{BB962C8B-B14F-4D97-AF65-F5344CB8AC3E}">
        <p14:creationId xmlns:p14="http://schemas.microsoft.com/office/powerpoint/2010/main" val="355699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819</Words>
  <Application>Microsoft Office PowerPoint</Application>
  <PresentationFormat>Widescreen</PresentationFormat>
  <Paragraphs>77</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Minecraft Classic Review</vt:lpstr>
      <vt:lpstr>Website design (Good)</vt:lpstr>
      <vt:lpstr>Website design (Bad)</vt:lpstr>
      <vt:lpstr>Improvement</vt:lpstr>
      <vt:lpstr>Gameplay mechanics</vt:lpstr>
      <vt:lpstr>Gameplay mechanics</vt:lpstr>
      <vt:lpstr>Gameplay mechanics</vt:lpstr>
      <vt:lpstr>Graphics</vt:lpstr>
      <vt:lpstr>Music</vt:lpstr>
      <vt:lpstr>Sounds</vt:lpstr>
      <vt:lpstr>Under the hood</vt:lpstr>
      <vt:lpstr>Under the hood</vt:lpstr>
      <vt:lpstr>Under the hood</vt:lpstr>
      <vt:lpstr>Under the hood</vt:lpstr>
      <vt:lpstr>Most enjoyable parts of the game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game review</dc:title>
  <dc:creator>James Bland</dc:creator>
  <cp:lastModifiedBy>James Bland</cp:lastModifiedBy>
  <cp:revision>14</cp:revision>
  <dcterms:created xsi:type="dcterms:W3CDTF">2023-10-01T17:23:32Z</dcterms:created>
  <dcterms:modified xsi:type="dcterms:W3CDTF">2023-10-04T15:15:26Z</dcterms:modified>
</cp:coreProperties>
</file>